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8" r:id="rId2"/>
    <p:sldId id="306" r:id="rId3"/>
    <p:sldId id="354" r:id="rId4"/>
    <p:sldId id="349" r:id="rId5"/>
    <p:sldId id="310" r:id="rId6"/>
    <p:sldId id="312" r:id="rId7"/>
    <p:sldId id="325" r:id="rId8"/>
    <p:sldId id="350" r:id="rId9"/>
    <p:sldId id="330" r:id="rId10"/>
    <p:sldId id="314" r:id="rId11"/>
    <p:sldId id="332" r:id="rId12"/>
    <p:sldId id="328" r:id="rId13"/>
    <p:sldId id="351" r:id="rId14"/>
    <p:sldId id="315" r:id="rId15"/>
    <p:sldId id="317" r:id="rId16"/>
    <p:sldId id="318" r:id="rId17"/>
    <p:sldId id="352" r:id="rId18"/>
    <p:sldId id="316" r:id="rId19"/>
    <p:sldId id="353" r:id="rId20"/>
    <p:sldId id="319" r:id="rId21"/>
    <p:sldId id="308" r:id="rId22"/>
  </p:sldIdLst>
  <p:sldSz cx="9144000" cy="6858000" type="screen4x3"/>
  <p:notesSz cx="7010400" cy="92964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B9F"/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798" autoAdjust="0"/>
  </p:normalViewPr>
  <p:slideViewPr>
    <p:cSldViewPr>
      <p:cViewPr>
        <p:scale>
          <a:sx n="40" d="100"/>
          <a:sy n="40" d="100"/>
        </p:scale>
        <p:origin x="-1368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08A847-5C1B-4712-B762-A208852B2D2D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32D289-9E2C-4673-8684-C8BF05E8CD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11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D40DEE-2CB6-4EE2-8516-5F66703A789C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062FB3-F61B-47F9-ABF6-9E4C608D39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6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6FAC8-965B-4305-A00C-5CFB34B5A7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 support tools  - Maria talking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Professional development tools - Danielle talking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 smtClean="0">
                <a:latin typeface="+mn-lt"/>
                <a:cs typeface="+mn-cs"/>
              </a:rPr>
              <a:t>Teaching tools   - Trish talking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1" hangingPunct="1"/>
            <a:endParaRPr lang="en-US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are common tools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Exposure online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Awareness and usage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Matching tools with content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This is where we</a:t>
            </a:r>
            <a:r>
              <a:rPr lang="en-US" baseline="0" dirty="0" smtClean="0"/>
              <a:t> introduce the models we tried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Add</a:t>
            </a:r>
            <a:r>
              <a:rPr lang="en-US" baseline="0" dirty="0" smtClean="0"/>
              <a:t> a funny graphic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you know if you plan is working?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you pay for the plan?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resources will you need?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you sustain the implementation of the plan when there are new hires?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in a blended face-to-face environment, what kinds of communication will you have with parents?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hiring, what questions will you ask that correlated with your desire to have blended learning opportunities for your students?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you make online learning part of your improvement planning process to improve student achievement?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Add email addresses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Knowledge and application of the characteristics of a successful online learner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Expectations of the experience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Participation and leading in synchronous online learning and communication opportunities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Discussion threads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Elluminate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meetings/webinars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Online help systems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Add an Icon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Asynchronous Opportunities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Archived meeting webinars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Professional development tied to best practices in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Standards (Common Core)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Assessment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Blended Opportunities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Curriculum Mapping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Evaluation – What makes a quality online experience? How do you know if what you are participating in is good?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Need our personal information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Hand of to Trish and Danielle to discuss</a:t>
            </a:r>
            <a:r>
              <a:rPr lang="en-US" baseline="0" dirty="0" smtClean="0"/>
              <a:t> their experiences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Variety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training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evaluation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Hiring Process different models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Weeding out – training – evaluating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Weeding out – training – hired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you have the resources to train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inhouse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outsource?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 online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pedaology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 before hire model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 after hire model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EF5EE-7F14-4DB3-8817-C51FA3E2175D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240F-FD7A-4181-A381-84A3DC39B5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87BB7-D5B5-4A00-BAF6-C953FF8E0279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1BBF7-E798-42D5-9FD9-F2126869FB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AC98E-E676-495D-BC28-E2A445ECD61B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608E-E4FB-4FC2-9628-60FE24281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F890F-237B-4B30-A9B5-D048C2E31DB4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9303-C1D9-43E2-AAE7-AFECAE0B71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88BE2-1A5D-4335-BC6D-5CE7CE2A8C2D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B683-6CC0-4DB0-9843-8B30E17A7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994E-E460-44AC-B368-BD66F3DCD3CC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22808-7CD2-44C5-A663-46C07B9A6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AD33-307A-403F-8B7C-D69CCCA5BF63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8AE84-B12D-41D0-B868-BE6131B05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663C7-29F0-4CCB-915E-902B285E0903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E7823-5A50-40FC-8CA1-95E55E2F6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6531-0701-498A-A3DC-4C4367DDE338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11926-C51B-42B3-8B53-83352720CA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35E7-3A67-45B5-A4E1-62A3B3B7FDC1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0EE15-10BE-414A-949D-D4D2B815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8FEF-5828-4E9C-AB98-7AA356B7A67B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C7D78-C393-4DD5-AD16-106DE64AB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4D38E9-BFAC-42BF-832A-422131F321F1}" type="datetimeFigureOut">
              <a:rPr lang="en-US"/>
              <a:pPr>
                <a:defRPr/>
              </a:pPr>
              <a:t>11/7/2011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0F94C0-4B51-4384-8E58-011A98EC96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tcrull@ilvirtual.org" TargetMode="External"/><Relationship Id="rId3" Type="http://schemas.openxmlformats.org/officeDocument/2006/relationships/image" Target="../media/image6.png"/><Relationship Id="rId7" Type="http://schemas.openxmlformats.org/officeDocument/2006/relationships/hyperlink" Target="mailto:jleaonard@peoriaroe48.net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dlewis@ilvirtual.org" TargetMode="External"/><Relationship Id="rId5" Type="http://schemas.openxmlformats.org/officeDocument/2006/relationships/hyperlink" Target="mailto:mgregory@ilvirtual.org" TargetMode="External"/><Relationship Id="rId4" Type="http://schemas.openxmlformats.org/officeDocument/2006/relationships/hyperlink" Target="http://www.ilvirtual.org/" TargetMode="External"/><Relationship Id="rId9" Type="http://schemas.openxmlformats.org/officeDocument/2006/relationships/hyperlink" Target="mailto:mgottschalk@ilvirtual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powerpointBG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58738"/>
            <a:ext cx="9259888" cy="70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9"/>
          <p:cNvSpPr txBox="1">
            <a:spLocks noChangeArrowheads="1"/>
          </p:cNvSpPr>
          <p:nvPr/>
        </p:nvSpPr>
        <p:spPr bwMode="auto">
          <a:xfrm>
            <a:off x="361798" y="113371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Calibri" pitchFamily="34" charset="0"/>
              </a:rPr>
              <a:t>Inducting New Hires</a:t>
            </a:r>
          </a:p>
        </p:txBody>
      </p:sp>
      <p:pic>
        <p:nvPicPr>
          <p:cNvPr id="2052" name="Picture 7" descr="pic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798" y="4947402"/>
            <a:ext cx="167322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0" descr="pic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56624" y="4914900"/>
            <a:ext cx="167005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944368"/>
            <a:ext cx="92233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Transitioning Brick and Mortar Practitioners </a:t>
            </a:r>
            <a:br>
              <a:rPr lang="en-US" sz="3200" b="1" dirty="0" smtClean="0"/>
            </a:br>
            <a:r>
              <a:rPr lang="en-US" sz="3200" b="1" dirty="0" smtClean="0"/>
              <a:t>for Success in the Online Environment</a:t>
            </a:r>
            <a:endParaRPr lang="en-US" sz="3200" b="1" dirty="0"/>
          </a:p>
        </p:txBody>
      </p:sp>
      <p:pic>
        <p:nvPicPr>
          <p:cNvPr id="8" name="Picture 7" descr="pic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624804" y="4947402"/>
            <a:ext cx="1673225" cy="108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pic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966557" y="4948317"/>
            <a:ext cx="1673225" cy="11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699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4000" dirty="0" err="1" smtClean="0"/>
              <a:t>Models</a:t>
            </a:r>
            <a:r>
              <a:rPr lang="es-MX" sz="4000" dirty="0" smtClean="0"/>
              <a:t> </a:t>
            </a:r>
            <a:r>
              <a:rPr lang="es-MX" sz="4000" dirty="0" err="1" smtClean="0"/>
              <a:t>We</a:t>
            </a:r>
            <a:r>
              <a:rPr lang="es-MX" sz="4000" dirty="0" smtClean="0"/>
              <a:t> </a:t>
            </a:r>
            <a:r>
              <a:rPr lang="es-MX" sz="4000" dirty="0" err="1" smtClean="0"/>
              <a:t>Have</a:t>
            </a:r>
            <a:r>
              <a:rPr lang="es-MX" sz="4000" dirty="0" smtClean="0"/>
              <a:t> </a:t>
            </a:r>
            <a:r>
              <a:rPr lang="es-MX" sz="4000" dirty="0" err="1" smtClean="0"/>
              <a:t>Used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1066801"/>
            <a:ext cx="8610600" cy="434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Support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translation of current tools into an online environment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 support tools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Professional development tools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2800" dirty="0" smtClean="0">
                <a:latin typeface="+mn-lt"/>
                <a:cs typeface="+mn-cs"/>
              </a:rPr>
              <a:t>Teaching tools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609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Maria Gottschalk, Danielle Lewis, Trish Crull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4000" dirty="0" err="1" smtClean="0"/>
              <a:t>Support</a:t>
            </a:r>
            <a:r>
              <a:rPr lang="es-MX" sz="4000" dirty="0" smtClean="0"/>
              <a:t> </a:t>
            </a:r>
            <a:r>
              <a:rPr lang="es-MX" sz="4000" dirty="0" err="1" smtClean="0"/>
              <a:t>Growth</a:t>
            </a:r>
            <a:r>
              <a:rPr lang="es-MX" sz="4000" dirty="0" smtClean="0"/>
              <a:t> </a:t>
            </a:r>
            <a:r>
              <a:rPr lang="es-MX" sz="4000" dirty="0" err="1" smtClean="0"/>
              <a:t>with</a:t>
            </a:r>
            <a:r>
              <a:rPr lang="es-MX" sz="4000" dirty="0" smtClean="0"/>
              <a:t> </a:t>
            </a:r>
            <a:r>
              <a:rPr lang="es-MX" sz="4000" dirty="0" err="1" smtClean="0"/>
              <a:t>Tool</a:t>
            </a:r>
            <a:r>
              <a:rPr lang="es-MX" sz="4000" dirty="0" smtClean="0"/>
              <a:t> </a:t>
            </a:r>
            <a:r>
              <a:rPr lang="es-MX" sz="4000" dirty="0" err="1" smtClean="0"/>
              <a:t>Translation</a:t>
            </a:r>
            <a:r>
              <a:rPr lang="es-MX" sz="4000" dirty="0" smtClean="0"/>
              <a:t> </a:t>
            </a:r>
            <a:br>
              <a:rPr lang="es-MX" sz="4000" dirty="0" smtClean="0"/>
            </a:b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143000"/>
            <a:ext cx="8229600" cy="4191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Identify tools</a:t>
            </a: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Tangible and intangible</a:t>
            </a: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Online learning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source identification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Continue professional development with additional tools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3200" dirty="0">
                <a:latin typeface="+mn-lt"/>
                <a:cs typeface="+mn-cs"/>
              </a:rPr>
              <a:t>Set clear </a:t>
            </a:r>
            <a:r>
              <a:rPr lang="en-US" sz="3200" dirty="0" smtClean="0">
                <a:latin typeface="+mn-lt"/>
                <a:cs typeface="+mn-cs"/>
              </a:rPr>
              <a:t>expectations</a:t>
            </a:r>
          </a:p>
          <a:p>
            <a:pPr marL="914400" lvl="1" indent="-4572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cs typeface="+mn-cs"/>
              </a:rPr>
              <a:t>Support staff </a:t>
            </a:r>
            <a:r>
              <a:rPr lang="en-US" sz="2800" dirty="0">
                <a:latin typeface="+mn-lt"/>
                <a:cs typeface="+mn-cs"/>
              </a:rPr>
              <a:t>use helpdesk</a:t>
            </a:r>
          </a:p>
          <a:p>
            <a:pPr marL="914400" lvl="1" indent="-4572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cs typeface="+mn-cs"/>
              </a:rPr>
              <a:t>Professional developer will </a:t>
            </a:r>
            <a:r>
              <a:rPr lang="en-US" sz="2800" dirty="0" err="1" smtClean="0">
                <a:latin typeface="+mn-lt"/>
                <a:cs typeface="+mn-cs"/>
              </a:rPr>
              <a:t>iNACOL</a:t>
            </a:r>
            <a:r>
              <a:rPr lang="en-US" sz="2800" dirty="0" smtClean="0">
                <a:latin typeface="+mn-lt"/>
                <a:cs typeface="+mn-cs"/>
              </a:rPr>
              <a:t> standards for quality course design</a:t>
            </a:r>
          </a:p>
          <a:p>
            <a:pPr marL="914400" lvl="1" indent="-4572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cs typeface="+mn-cs"/>
              </a:rPr>
              <a:t>Teachers will participate in professional online communities  </a:t>
            </a: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Danielle Lewis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0" y="1828800"/>
            <a:ext cx="7024744" cy="24384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eaLnBrk="0" hangingPunct="0">
              <a:defRPr/>
            </a:pPr>
            <a:r>
              <a:rPr lang="en-US" sz="4400" dirty="0" smtClean="0"/>
              <a:t>How will you help them translate the tools in their </a:t>
            </a:r>
            <a:r>
              <a:rPr lang="en-US" sz="4400" dirty="0" err="1" smtClean="0"/>
              <a:t>toolbag</a:t>
            </a:r>
            <a:r>
              <a:rPr lang="en-US" sz="4400" dirty="0" smtClean="0"/>
              <a:t>?</a:t>
            </a:r>
            <a:endParaRPr kumimoji="0" lang="en-US" sz="48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Danielle Lewis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810000"/>
            <a:ext cx="2313459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3862387"/>
            <a:ext cx="18288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895600" y="4495800"/>
            <a:ext cx="3344862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Partner with a supportive mentor</a:t>
            </a:r>
          </a:p>
          <a:p>
            <a:pPr lvl="1"/>
            <a:endParaRPr lang="es-MX" sz="2800" dirty="0"/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Christine Gregory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12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0" y="5715000"/>
            <a:ext cx="8810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+mn-lt"/>
              </a:rPr>
              <a:t>Interact </a:t>
            </a:r>
            <a:r>
              <a:rPr lang="en-US" sz="3600" dirty="0" smtClean="0">
                <a:latin typeface="+mn-lt"/>
              </a:rPr>
              <a:t>and </a:t>
            </a:r>
            <a:r>
              <a:rPr lang="en-US" sz="3600" dirty="0" smtClean="0">
                <a:latin typeface="+mn-lt"/>
              </a:rPr>
              <a:t>Collaborate </a:t>
            </a:r>
            <a:r>
              <a:rPr lang="en-US" sz="3600" dirty="0" smtClean="0">
                <a:latin typeface="+mn-lt"/>
              </a:rPr>
              <a:t>in a Participatory Virtual Work Mode</a:t>
            </a:r>
            <a:endParaRPr lang="en-US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371600"/>
            <a:ext cx="8458200" cy="3581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does that mean to work virtually?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Continuous interactive communication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Structured and unstructured collaboration in virtual working environments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Christine Gregory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Key Indicators that the Transition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dirty="0" smtClean="0"/>
              <a:t>is</a:t>
            </a:r>
            <a:r>
              <a:rPr lang="en-US" sz="4000" dirty="0" smtClean="0"/>
              <a:t> </a:t>
            </a:r>
            <a:r>
              <a:rPr lang="en-US" sz="4000" dirty="0" smtClean="0"/>
              <a:t>Successful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143000"/>
            <a:ext cx="8458200" cy="4114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Communicate and collaborate seamlessly amongst staff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 in the “work clock”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 diversity in communication tools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Enhance variety of appropriate online tools in both the virtual and face-to-face usage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 in student engagement and achievement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Christine Gregory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9" y="0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dirty="0"/>
              <a:t>How do You Increase Comfort </a:t>
            </a:r>
            <a:br>
              <a:rPr lang="en-US" sz="4400" dirty="0"/>
            </a:br>
            <a:r>
              <a:rPr lang="en-US" sz="4400" dirty="0"/>
              <a:t>Levels and Experiences?</a:t>
            </a:r>
            <a:endParaRPr lang="en-US" sz="4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1600201"/>
            <a:ext cx="8458200" cy="29718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Christine Gregory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3021350"/>
            <a:ext cx="8296275" cy="244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Partner with a supportive mentor</a:t>
            </a:r>
          </a:p>
          <a:p>
            <a:pPr lvl="1"/>
            <a:endParaRPr lang="es-MX" sz="2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7709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Role of a Mentor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95400"/>
            <a:ext cx="8458200" cy="4343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Support school  initiatives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Provide real time advice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Suggest methods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Listen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Share experiences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Help alleviate road blocks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Direct inquiries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200" dirty="0" smtClean="0"/>
              <a:t>Decode policies and procedures</a:t>
            </a:r>
          </a:p>
          <a:p>
            <a:pPr lvl="0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Practice what you preach!</a:t>
            </a:r>
          </a:p>
          <a:p>
            <a:pPr marL="396875" indent="-396875">
              <a:buFont typeface="Arial" pitchFamily="34" charset="0"/>
              <a:buChar char="•"/>
            </a:pPr>
            <a:endParaRPr lang="en-US" sz="3200" dirty="0" smtClean="0"/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Partner with a supportive mentor</a:t>
            </a:r>
          </a:p>
          <a:p>
            <a:pPr lvl="1"/>
            <a:endParaRPr lang="es-MX" sz="2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866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333375" y="5791200"/>
            <a:ext cx="881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Your Targets for This Session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3038" y="1164373"/>
            <a:ext cx="8810625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6875" indent="-277813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Define and describe the components of a successful transition between brick and mortar instruction and online/blended instruction.</a:t>
            </a:r>
            <a:br>
              <a:rPr lang="en-US" sz="2400" dirty="0" smtClean="0">
                <a:latin typeface="+mn-lt"/>
              </a:rPr>
            </a:br>
            <a:endParaRPr lang="en-US" sz="2400" dirty="0" smtClean="0">
              <a:latin typeface="+mn-lt"/>
            </a:endParaRPr>
          </a:p>
          <a:p>
            <a:pPr marL="396875" indent="-277813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Develop an enhanced sense of readiness to create a plan for school/district staff to transition from face to face instruction to online/blended including: </a:t>
            </a:r>
          </a:p>
          <a:p>
            <a:pPr marL="1252538" lvl="2" indent="-338138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Teachers</a:t>
            </a:r>
          </a:p>
          <a:p>
            <a:pPr marL="1252538" lvl="2" indent="-338138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Curriculum Developers</a:t>
            </a:r>
          </a:p>
          <a:p>
            <a:pPr marL="1252538" lvl="2" indent="-338138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Support Staff</a:t>
            </a:r>
          </a:p>
          <a:p>
            <a:pPr marL="1252538" lvl="2" indent="-338138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Administrators</a:t>
            </a:r>
          </a:p>
          <a:p>
            <a:pPr marL="396875" indent="-277813">
              <a:buFont typeface="Arial" pitchFamily="34" charset="0"/>
              <a:buChar char="•"/>
            </a:pPr>
            <a:endParaRPr lang="en-US" sz="2800" dirty="0" smtClean="0"/>
          </a:p>
          <a:p>
            <a:pPr marL="287338" indent="-287338" algn="ctr">
              <a:lnSpc>
                <a:spcPct val="75000"/>
              </a:lnSpc>
              <a:spcBef>
                <a:spcPct val="50000"/>
              </a:spcBef>
            </a:pPr>
            <a:endParaRPr lang="en-US" sz="32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7338" indent="-287338">
              <a:lnSpc>
                <a:spcPct val="75000"/>
              </a:lnSpc>
              <a:spcBef>
                <a:spcPct val="50000"/>
              </a:spcBef>
            </a:pPr>
            <a:endParaRPr lang="en-US" sz="28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Considerations Before Finalizing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143001"/>
            <a:ext cx="8229600" cy="3733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you know if your plan is working?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you pay for the plan?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in your hiring sequence will you implement the plan?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333375" y="5791200"/>
            <a:ext cx="881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Who We Are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6324600"/>
            <a:ext cx="8229600" cy="3810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Visit the IVS Website at 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hlinkClick r:id="rId4"/>
              </a:rPr>
              <a:t>www.ilvirtual.org</a:t>
            </a:r>
            <a:endParaRPr lang="en-US" sz="28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800" dirty="0">
                <a:latin typeface="+mn-lt"/>
                <a:cs typeface="+mn-cs"/>
              </a:rPr>
              <a:t/>
            </a:r>
            <a:br>
              <a:rPr lang="en-US" sz="2800" dirty="0">
                <a:latin typeface="+mn-lt"/>
                <a:cs typeface="+mn-cs"/>
              </a:rPr>
            </a:b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143000"/>
          <a:ext cx="8610600" cy="426644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486400"/>
                <a:gridCol w="3124200"/>
              </a:tblGrid>
              <a:tr h="93446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Chris Gregory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Teacher, NBCT, Technical Support, Former Mentor 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mgregory@ilvirtual.org</a:t>
                      </a: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46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Danielle Brush Lewis,</a:t>
                      </a:r>
                    </a:p>
                    <a:p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/8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Language Arts Teacher and </a:t>
                      </a:r>
                      <a:r>
                        <a:rPr lang="en-US" sz="1800" dirty="0" smtClean="0">
                          <a:latin typeface="+mn-lt"/>
                        </a:rPr>
                        <a:t>Instructional Designer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hlinkClick r:id="rId6"/>
                        </a:rPr>
                        <a:t>dlewis@ilvirtual.org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3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Jan Leonard,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IVS Management</a:t>
                      </a:r>
                      <a:r>
                        <a:rPr kumimoji="0" lang="en-US" sz="18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Team 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jleonard@peoriaroe48.net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3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Trish Crull,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Spanish Teacher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tcrull@ilvirtual.org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Maria Gottschalk,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Learning Management System and Integration Specialist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mgottschalk@ilvirtual.org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Partner with a supportive mentor</a:t>
            </a:r>
          </a:p>
          <a:p>
            <a:pPr lvl="1"/>
            <a:endParaRPr lang="es-MX" sz="2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Jan Leonard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737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Partner with a supportive mentor</a:t>
            </a:r>
          </a:p>
          <a:p>
            <a:pPr lvl="1"/>
            <a:endParaRPr lang="es-MX" sz="2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Maria Gottschalk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737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You have identified the people to work for your online program… Now What…</a:t>
            </a:r>
            <a:endParaRPr 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99" y="1066801"/>
            <a:ext cx="8658225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/>
              <a:t>Are they now or have been a online learner?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/>
              <a:t>What quality indicators of online learning do you, as an organization, want to emphasize?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/>
              <a:t>What are the characteristics of a online learner?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/>
              <a:t>What are stakeholders expectations of a online learners?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/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Maria Gottschalk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71600"/>
            <a:ext cx="7024744" cy="3733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eaLnBrk="0" hangingPunct="0">
              <a:defRPr/>
            </a:pPr>
            <a:r>
              <a:rPr lang="en-US" sz="4400" dirty="0" smtClean="0">
                <a:latin typeface="+mn-lt"/>
              </a:rPr>
              <a:t>How will you help them become an online learner?</a:t>
            </a:r>
            <a:endParaRPr lang="en-US" sz="4400" dirty="0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Maria Gottschalk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819400"/>
            <a:ext cx="24003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867400"/>
            <a:ext cx="8810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How to Get Them There…</a:t>
            </a:r>
            <a:endParaRPr 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1066801"/>
            <a:ext cx="8686800" cy="4267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25425" marR="0" lvl="1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options for quality online experiences: 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6263" marR="0" lvl="1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Offer an online course</a:t>
            </a:r>
          </a:p>
          <a:p>
            <a:pPr marL="576263" marR="0" lvl="1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 online learning</a:t>
            </a:r>
          </a:p>
          <a:p>
            <a:pPr marL="576263" marR="0" lvl="1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Offer blended online learning</a:t>
            </a:r>
          </a:p>
          <a:p>
            <a:pPr marL="576263" marR="0" lvl="1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Provide online communication and training</a:t>
            </a:r>
          </a:p>
          <a:p>
            <a:pPr marL="1033463" lvl="3" indent="-350838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Participate in Webinar</a:t>
            </a:r>
          </a:p>
          <a:p>
            <a:pPr marL="1033463" lvl="3" indent="-350838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Participate in Discussion Thread</a:t>
            </a:r>
          </a:p>
          <a:p>
            <a:pPr marL="1033463" lvl="3" indent="-350838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online help system</a:t>
            </a:r>
          </a:p>
          <a:p>
            <a:pPr marL="225425" marR="0" lvl="1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you know it was a good online experience?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Maria Gottschalk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5626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Components of a </a:t>
            </a:r>
            <a:br>
              <a:rPr lang="en-US" sz="4000" dirty="0" smtClean="0"/>
            </a:br>
            <a:r>
              <a:rPr lang="en-US" sz="4000" dirty="0" smtClean="0"/>
              <a:t>Successful Transition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143000"/>
            <a:ext cx="822960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Become an online learner and experience that learning modality.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Receive instruction in how the tools already in their tool bag translate to the online environment.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Transition from being an internet user to interacting and collaborating in a participatory virtual work mode.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Partner with a supportive mentor</a:t>
            </a:r>
          </a:p>
          <a:p>
            <a:pPr lvl="1"/>
            <a:endParaRPr lang="es-MX" sz="2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Danielle Lewis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685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werpointBG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788" y="-39688"/>
            <a:ext cx="9263063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468313" y="1593850"/>
            <a:ext cx="8226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  <a:p>
            <a:endParaRPr lang="en-US" b="1">
              <a:solidFill>
                <a:srgbClr val="59A131"/>
              </a:solidFill>
              <a:latin typeface="Gill Sans MT" charset="0"/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10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Transition from the Role of </a:t>
            </a:r>
            <a:br>
              <a:rPr lang="en-US" sz="4000" dirty="0" smtClean="0"/>
            </a:br>
            <a:r>
              <a:rPr lang="en-US" sz="4000" dirty="0" smtClean="0"/>
              <a:t>Only Being an Internet User </a:t>
            </a:r>
            <a:endParaRPr lang="en-US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371600"/>
            <a:ext cx="8382000" cy="3733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 professional development to transition existing tools to use online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clear expectations of the use of tools for the online learning environment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 how the use of tools will be evaluated for effectiveness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0462" y="609600"/>
            <a:ext cx="259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Danielle Lewis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9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1126</Words>
  <Application>Microsoft Office PowerPoint</Application>
  <PresentationFormat>On-screen Show (4:3)</PresentationFormat>
  <Paragraphs>214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chamblin</dc:creator>
  <cp:lastModifiedBy>mgregory</cp:lastModifiedBy>
  <cp:revision>116</cp:revision>
  <dcterms:created xsi:type="dcterms:W3CDTF">2009-11-13T17:03:55Z</dcterms:created>
  <dcterms:modified xsi:type="dcterms:W3CDTF">2011-11-07T17:16:23Z</dcterms:modified>
</cp:coreProperties>
</file>